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6" r:id="rId3"/>
    <p:sldId id="268" r:id="rId4"/>
    <p:sldId id="270" r:id="rId5"/>
    <p:sldId id="271" r:id="rId6"/>
    <p:sldId id="272" r:id="rId7"/>
    <p:sldId id="273" r:id="rId8"/>
    <p:sldId id="265" r:id="rId9"/>
    <p:sldId id="274" r:id="rId10"/>
    <p:sldId id="261" r:id="rId11"/>
    <p:sldId id="262" r:id="rId12"/>
    <p:sldId id="278" r:id="rId13"/>
    <p:sldId id="266" r:id="rId14"/>
    <p:sldId id="276" r:id="rId15"/>
    <p:sldId id="277"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9" d="100"/>
          <a:sy n="69" d="100"/>
        </p:scale>
        <p:origin x="-132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B22106-F881-4061-B248-C69D3713FC9C}" type="datetimeFigureOut">
              <a:rPr kumimoji="1" lang="ja-JP" altLang="en-US" smtClean="0"/>
              <a:t>2018/7/29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AA4DF7-6DE7-46E3-BE56-1BE3E5D45A1D}" type="slidenum">
              <a:rPr kumimoji="1" lang="ja-JP" altLang="en-US" smtClean="0"/>
              <a:t>‹#›</a:t>
            </a:fld>
            <a:endParaRPr kumimoji="1" lang="ja-JP" altLang="en-US"/>
          </a:p>
        </p:txBody>
      </p:sp>
    </p:spTree>
    <p:extLst>
      <p:ext uri="{BB962C8B-B14F-4D97-AF65-F5344CB8AC3E}">
        <p14:creationId xmlns:p14="http://schemas.microsoft.com/office/powerpoint/2010/main" val="18988314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765996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77115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54949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19111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30570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82962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58783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73002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392676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227164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8453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64BAB-9F48-4D47-9580-9C26CCD990D4}" type="datetimeFigureOut">
              <a:rPr kumimoji="1" lang="ja-JP" altLang="en-US" smtClean="0"/>
              <a:t>2018/7/29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001306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altLang="ja-JP" sz="5400" dirty="0"/>
              <a:t>MEN1</a:t>
            </a:r>
            <a:r>
              <a:rPr kumimoji="1" lang="ja-JP" altLang="en-US" sz="5400" dirty="0" smtClean="0"/>
              <a:t>遺伝子検査のお話</a:t>
            </a:r>
            <a:endParaRPr kumimoji="1" lang="ja-JP" altLang="en-US" sz="5400" dirty="0"/>
          </a:p>
        </p:txBody>
      </p:sp>
      <p:sp>
        <p:nvSpPr>
          <p:cNvPr id="3" name="サブタイトル 2"/>
          <p:cNvSpPr>
            <a:spLocks noGrp="1"/>
          </p:cNvSpPr>
          <p:nvPr>
            <p:ph type="subTitle" idx="1"/>
          </p:nvPr>
        </p:nvSpPr>
        <p:spPr/>
        <p:txBody>
          <a:bodyPr>
            <a:normAutofit lnSpcReduction="10000"/>
          </a:bodyPr>
          <a:lstStyle/>
          <a:p>
            <a:r>
              <a:rPr kumimoji="1" lang="ja-JP" altLang="en-US" dirty="0" smtClean="0"/>
              <a:t>小学校低学年向け</a:t>
            </a:r>
            <a:endParaRPr kumimoji="1" lang="en-US" altLang="ja-JP" dirty="0" smtClean="0"/>
          </a:p>
          <a:p>
            <a:r>
              <a:rPr lang="ja-JP" altLang="en-US" dirty="0" smtClean="0"/>
              <a:t>未発症者に向けての遺伝と遺伝子検査の説明</a:t>
            </a:r>
            <a:endParaRPr lang="en-US" altLang="ja-JP" dirty="0" smtClean="0"/>
          </a:p>
          <a:p>
            <a:endParaRPr lang="en-US" altLang="ja-JP" dirty="0" smtClean="0"/>
          </a:p>
          <a:p>
            <a:r>
              <a:rPr lang="ja-JP" altLang="en-US" dirty="0" smtClean="0"/>
              <a:t>次スライドからスタート</a:t>
            </a:r>
            <a:endParaRPr lang="en-US" altLang="ja-JP" dirty="0"/>
          </a:p>
        </p:txBody>
      </p:sp>
    </p:spTree>
    <p:extLst>
      <p:ext uri="{BB962C8B-B14F-4D97-AF65-F5344CB8AC3E}">
        <p14:creationId xmlns:p14="http://schemas.microsoft.com/office/powerpoint/2010/main" val="358608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49" y="365126"/>
            <a:ext cx="8121811" cy="1325563"/>
          </a:xfrm>
        </p:spPr>
        <p:txBody>
          <a:bodyPr>
            <a:normAutofit/>
          </a:bodyPr>
          <a:lstStyle/>
          <a:p>
            <a:r>
              <a:rPr kumimoji="1" lang="ja-JP" altLang="en-US" sz="3600" dirty="0" err="1" smtClean="0">
                <a:latin typeface="HG丸ｺﾞｼｯｸM-PRO" panose="020F0600000000000000" pitchFamily="50" charset="-128"/>
                <a:ea typeface="HG丸ｺﾞｼｯｸM-PRO" panose="020F0600000000000000" pitchFamily="50" charset="-128"/>
              </a:rPr>
              <a:t>せっけ</a:t>
            </a:r>
            <a:r>
              <a:rPr kumimoji="1" lang="ja-JP" altLang="en-US" sz="3600" dirty="0" smtClean="0">
                <a:latin typeface="HG丸ｺﾞｼｯｸM-PRO" panose="020F0600000000000000" pitchFamily="50" charset="-128"/>
                <a:ea typeface="HG丸ｺﾞｼｯｸM-PRO" panose="020F0600000000000000" pitchFamily="50" charset="-128"/>
              </a:rPr>
              <a:t>いずはどうやってしらべるの？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ちゅうしゃをして（○○ちゃんの）</a:t>
            </a:r>
            <a:r>
              <a:rPr lang="ja-JP" altLang="en-US" dirty="0" err="1" smtClean="0">
                <a:latin typeface="HG丸ｺﾞｼｯｸM-PRO" panose="020F0600000000000000" pitchFamily="50" charset="-128"/>
                <a:ea typeface="HG丸ｺﾞｼｯｸM-PRO" panose="020F0600000000000000" pitchFamily="50" charset="-128"/>
              </a:rPr>
              <a:t>ちを</a:t>
            </a:r>
            <a:r>
              <a:rPr lang="ja-JP" altLang="en-US" dirty="0" smtClean="0">
                <a:latin typeface="HG丸ｺﾞｼｯｸM-PRO" panose="020F0600000000000000" pitchFamily="50" charset="-128"/>
                <a:ea typeface="HG丸ｺﾞｼｯｸM-PRO" panose="020F0600000000000000" pitchFamily="50" charset="-128"/>
              </a:rPr>
              <a:t>すこしだけもらって、その中にはいっているせっけいずをしらべるんだ。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8194" name="Picture 2" descr="æ¡è¡ã®ã¤ã©ã¹ãï¼å¥åº·è¨ºæ­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3037" y="3611301"/>
            <a:ext cx="2322836" cy="2096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26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けんさはぜったいやらなきゃだめ？</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462987" y="1825625"/>
            <a:ext cx="8356922" cy="4351338"/>
          </a:xfrm>
        </p:spPr>
        <p:txBody>
          <a:bodyPr>
            <a:normAutofit/>
          </a:bodyPr>
          <a:lstStyle/>
          <a:p>
            <a:pPr marL="0" indent="0">
              <a:buNone/>
            </a:pPr>
            <a:r>
              <a:rPr lang="ja-JP" altLang="en-US" dirty="0" err="1" smtClean="0">
                <a:latin typeface="HG丸ｺﾞｼｯｸM-PRO" panose="020F0600000000000000" pitchFamily="50" charset="-128"/>
                <a:ea typeface="HG丸ｺﾞｼｯｸM-PRO" panose="020F0600000000000000" pitchFamily="50" charset="-128"/>
              </a:rPr>
              <a:t>せっけ</a:t>
            </a:r>
            <a:r>
              <a:rPr lang="ja-JP" altLang="en-US" dirty="0" smtClean="0">
                <a:latin typeface="HG丸ｺﾞｼｯｸM-PRO" panose="020F0600000000000000" pitchFamily="50" charset="-128"/>
                <a:ea typeface="HG丸ｺﾞｼｯｸM-PRO" panose="020F0600000000000000" pitchFamily="50" charset="-128"/>
              </a:rPr>
              <a:t>いずのけんさをするのはいつでもだいじょうぶ。</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でも、</a:t>
            </a:r>
            <a:r>
              <a:rPr lang="ja-JP" altLang="en-US" dirty="0" err="1" smtClean="0">
                <a:latin typeface="HG丸ｺﾞｼｯｸM-PRO" panose="020F0600000000000000" pitchFamily="50" charset="-128"/>
                <a:ea typeface="HG丸ｺﾞｼｯｸM-PRO" panose="020F0600000000000000" pitchFamily="50" charset="-128"/>
              </a:rPr>
              <a:t>せっけ</a:t>
            </a:r>
            <a:r>
              <a:rPr lang="ja-JP" altLang="en-US" dirty="0" smtClean="0">
                <a:latin typeface="HG丸ｺﾞｼｯｸM-PRO" panose="020F0600000000000000" pitchFamily="50" charset="-128"/>
                <a:ea typeface="HG丸ｺﾞｼｯｸM-PRO" panose="020F0600000000000000" pitchFamily="50" charset="-128"/>
              </a:rPr>
              <a:t>いずのけんさをしないときは、こぶができていないかちゃんとしらべていこうね。</a:t>
            </a:r>
            <a:endParaRPr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80" y="3780886"/>
            <a:ext cx="1937563" cy="1753495"/>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694859" y="5410498"/>
            <a:ext cx="2535250" cy="646331"/>
          </a:xfrm>
          <a:prstGeom prst="rect">
            <a:avLst/>
          </a:prstGeom>
          <a:noFill/>
        </p:spPr>
        <p:txBody>
          <a:bodyPr wrap="square" rtlCol="0">
            <a:spAutoFit/>
          </a:bodyPr>
          <a:lstStyle/>
          <a:p>
            <a:pPr algn="ctr"/>
            <a:r>
              <a:rPr kumimoji="1" lang="ja-JP" altLang="en-US" dirty="0" smtClean="0">
                <a:latin typeface="HG丸ｺﾞｼｯｸM-PRO" panose="020F0600000000000000" pitchFamily="50" charset="-128"/>
                <a:ea typeface="HG丸ｺﾞｼｯｸM-PRO" panose="020F0600000000000000" pitchFamily="50" charset="-128"/>
              </a:rPr>
              <a:t>からだのせっけいずのけんさ</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7170" name="Picture 2" descr="ãå»èããã®ã¤ã©ã¹ããåè¨º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1448" y="3677386"/>
            <a:ext cx="2134716" cy="2134716"/>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6504237" y="4948833"/>
            <a:ext cx="2535250" cy="923330"/>
          </a:xfrm>
          <a:prstGeom prst="rect">
            <a:avLst/>
          </a:prstGeom>
          <a:noFill/>
        </p:spPr>
        <p:txBody>
          <a:bodyPr wrap="square" rtlCol="0">
            <a:spAutoFit/>
          </a:bodyPr>
          <a:lstStyle/>
          <a:p>
            <a:pPr algn="ct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いずを</a:t>
            </a:r>
            <a:endParaRPr kumimoji="1" lang="en-US" altLang="ja-JP" dirty="0" smtClean="0">
              <a:latin typeface="HG丸ｺﾞｼｯｸM-PRO" panose="020F0600000000000000" pitchFamily="50" charset="-128"/>
              <a:ea typeface="HG丸ｺﾞｼｯｸM-PRO" panose="020F0600000000000000" pitchFamily="50" charset="-128"/>
            </a:endParaRPr>
          </a:p>
          <a:p>
            <a:pPr algn="ctr"/>
            <a:r>
              <a:rPr lang="ja-JP" altLang="en-US" dirty="0" smtClean="0">
                <a:latin typeface="HG丸ｺﾞｼｯｸM-PRO" panose="020F0600000000000000" pitchFamily="50" charset="-128"/>
                <a:ea typeface="HG丸ｺﾞｼｯｸM-PRO" panose="020F0600000000000000" pitchFamily="50" charset="-128"/>
              </a:rPr>
              <a:t>しらべないときは</a:t>
            </a:r>
            <a:endParaRPr lang="en-US" altLang="ja-JP" dirty="0" smtClean="0">
              <a:latin typeface="HG丸ｺﾞｼｯｸM-PRO" panose="020F0600000000000000" pitchFamily="50" charset="-128"/>
              <a:ea typeface="HG丸ｺﾞｼｯｸM-PRO" panose="020F0600000000000000" pitchFamily="50" charset="-128"/>
            </a:endParaRPr>
          </a:p>
          <a:p>
            <a:pPr algn="ctr"/>
            <a:r>
              <a:rPr kumimoji="1" lang="ja-JP" altLang="en-US" dirty="0" smtClean="0">
                <a:latin typeface="HG丸ｺﾞｼｯｸM-PRO" panose="020F0600000000000000" pitchFamily="50" charset="-128"/>
                <a:ea typeface="HG丸ｺﾞｼｯｸM-PRO" panose="020F0600000000000000" pitchFamily="50" charset="-128"/>
              </a:rPr>
              <a:t>こぶをしらべるよ</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23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こぶ</a:t>
            </a:r>
            <a:r>
              <a:rPr kumimoji="1" lang="ja-JP" altLang="en-US" sz="3600" dirty="0" err="1" smtClean="0">
                <a:latin typeface="HG丸ｺﾞｼｯｸM-PRO" panose="020F0600000000000000" pitchFamily="50" charset="-128"/>
                <a:ea typeface="HG丸ｺﾞｼｯｸM-PRO" panose="020F0600000000000000" pitchFamily="50" charset="-128"/>
              </a:rPr>
              <a:t>のけんさって</a:t>
            </a:r>
            <a:r>
              <a:rPr kumimoji="1" lang="ja-JP" altLang="en-US" sz="3600" dirty="0" smtClean="0">
                <a:latin typeface="HG丸ｺﾞｼｯｸM-PRO" panose="020F0600000000000000" pitchFamily="50" charset="-128"/>
                <a:ea typeface="HG丸ｺﾞｼｯｸM-PRO" panose="020F0600000000000000" pitchFamily="50" charset="-128"/>
              </a:rPr>
              <a:t>どうやるの？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462987" y="1825625"/>
            <a:ext cx="8356922" cy="931430"/>
          </a:xfrm>
        </p:spPr>
        <p:txBody>
          <a:bodyPr>
            <a:normAutofit lnSpcReduction="10000"/>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こぶができているかどうかは、</a:t>
            </a:r>
            <a:r>
              <a:rPr lang="ja-JP" altLang="en-US" dirty="0" err="1" smtClean="0">
                <a:latin typeface="HG丸ｺﾞｼｯｸM-PRO" panose="020F0600000000000000" pitchFamily="50" charset="-128"/>
                <a:ea typeface="HG丸ｺﾞｼｯｸM-PRO" panose="020F0600000000000000" pitchFamily="50" charset="-128"/>
              </a:rPr>
              <a:t>びょう</a:t>
            </a:r>
            <a:r>
              <a:rPr lang="ja-JP" altLang="en-US" dirty="0" smtClean="0">
                <a:latin typeface="HG丸ｺﾞｼｯｸM-PRO" panose="020F0600000000000000" pitchFamily="50" charset="-128"/>
                <a:ea typeface="HG丸ｺﾞｼｯｸM-PRO" panose="020F0600000000000000" pitchFamily="50" charset="-128"/>
              </a:rPr>
              <a:t>いんで</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せんせい</a:t>
            </a:r>
            <a:r>
              <a:rPr lang="ja-JP" altLang="en-US" dirty="0" smtClean="0">
                <a:latin typeface="HG丸ｺﾞｼｯｸM-PRO" panose="020F0600000000000000" pitchFamily="50" charset="-128"/>
                <a:ea typeface="HG丸ｺﾞｼｯｸM-PRO" panose="020F0600000000000000" pitchFamily="50" charset="-128"/>
              </a:rPr>
              <a:t>といっしょにしらべるよ。</a:t>
            </a:r>
            <a:endParaRPr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2" descr="æ¡è¡ã®ã¤ã©ã¹ãï¼å¥åº·è¨ºæ­ï¼"/>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4249" y="3279712"/>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åã®æ¤æ»ã®ã¤ã©ã¹ãï¼å­¦æ ¡ã®å¥åº·è¨ºæ­ï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36" y="2758843"/>
            <a:ext cx="1989094" cy="2197894"/>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33814" y="5478779"/>
            <a:ext cx="9110186" cy="461665"/>
          </a:xfrm>
          <a:prstGeom prst="rect">
            <a:avLst/>
          </a:prstGeom>
          <a:noFill/>
        </p:spPr>
        <p:txBody>
          <a:bodyPr wrap="none" rtlCol="0">
            <a:spAutoFit/>
          </a:bodyPr>
          <a:lstStyle/>
          <a:p>
            <a:r>
              <a:rPr kumimoji="1" lang="ja-JP" altLang="en-US" sz="2400" dirty="0" smtClean="0">
                <a:latin typeface="HG丸ｺﾞｼｯｸM-PRO" panose="020F0600000000000000" pitchFamily="50" charset="-128"/>
                <a:ea typeface="HG丸ｺﾞｼｯｸM-PRO" panose="020F0600000000000000" pitchFamily="50" charset="-128"/>
              </a:rPr>
              <a:t>ちゅうしゃ</a:t>
            </a:r>
            <a:r>
              <a:rPr kumimoji="1" lang="ja-JP" altLang="en-US" sz="2400" dirty="0" smtClean="0">
                <a:latin typeface="HG丸ｺﾞｼｯｸM-PRO" panose="020F0600000000000000" pitchFamily="50" charset="-128"/>
                <a:ea typeface="HG丸ｺﾞｼｯｸM-PRO" panose="020F0600000000000000" pitchFamily="50" charset="-128"/>
              </a:rPr>
              <a:t>のけんさをしたり</a:t>
            </a:r>
            <a:r>
              <a:rPr kumimoji="1" lang="ja-JP" altLang="en-US" sz="2400" dirty="0" smtClean="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せんせい</a:t>
            </a:r>
            <a:r>
              <a:rPr lang="ja-JP" altLang="en-US" sz="2400" dirty="0" smtClean="0">
                <a:latin typeface="HG丸ｺﾞｼｯｸM-PRO" panose="020F0600000000000000" pitchFamily="50" charset="-128"/>
                <a:ea typeface="HG丸ｺﾞｼｯｸM-PRO" panose="020F0600000000000000" pitchFamily="50" charset="-128"/>
              </a:rPr>
              <a:t>とお話をしたりするよ。</a:t>
            </a:r>
            <a:endParaRPr kumimoji="1" lang="ja-JP" altLang="en-US" sz="24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940916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ちがいってめずらしいの？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（○○ちゃん）のお父さんも、お母さんも、せんせいもみんな</a:t>
            </a: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いずにちがいをもっているんだよ。</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ちがいをもっているから、（○○ちゃん）とおんなじ人はどこにもいないよね？</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ちがいはとってもだいじなことなんだ。</a:t>
            </a: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のせっけいずにちがいがあってもなくても（○○ちゃん）は（○○ちゃん）のままだよ。</a:t>
            </a:r>
            <a:endParaRPr lang="en-US" altLang="ja-JP" dirty="0" smtClean="0">
              <a:latin typeface="HG丸ｺﾞｼｯｸM-PRO" panose="020F0600000000000000" pitchFamily="50" charset="-128"/>
              <a:ea typeface="HG丸ｺﾞｼｯｸM-PRO" panose="020F0600000000000000" pitchFamily="50" charset="-128"/>
            </a:endParaRPr>
          </a:p>
          <a:p>
            <a:endParaRPr kumimoji="1" lang="ja-JP" altLang="en-US" dirty="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51366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しんぱいなことがあったら</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わからないことやしんぱいなことがあったら、いつでも（□□さん（担当者））にれんらくしてね。</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（○○ちゃん）がしんぱいになったときはいつでもそうだんしてだいじょうぶだよ</a:t>
            </a:r>
            <a:r>
              <a:rPr kumimoji="1" lang="en-US" altLang="ja-JP" dirty="0" smtClean="0">
                <a:latin typeface="HG丸ｺﾞｼｯｸM-PRO" panose="020F0600000000000000" pitchFamily="50" charset="-128"/>
                <a:ea typeface="HG丸ｺﾞｼｯｸM-PRO" panose="020F0600000000000000" pitchFamily="50" charset="-128"/>
              </a:rPr>
              <a:t>!</a:t>
            </a:r>
            <a:br>
              <a:rPr kumimoji="1" lang="en-US" altLang="ja-JP" dirty="0" smtClean="0">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79420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latin typeface="HG丸ｺﾞｼｯｸM-PRO" panose="020F0600000000000000" pitchFamily="50" charset="-128"/>
                <a:ea typeface="HG丸ｺﾞｼｯｸM-PRO" panose="020F0600000000000000" pitchFamily="50" charset="-128"/>
              </a:rPr>
              <a:t>れんらくさき</a:t>
            </a:r>
            <a:r>
              <a:rPr lang="en-US" altLang="ja-JP" dirty="0" smtClean="0"/>
              <a:t>	</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遺伝カウンセリングの担当者</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病院の連絡先</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50381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ちゃん</a:t>
            </a:r>
            <a:r>
              <a:rPr lang="ja-JP" altLang="en-US" dirty="0">
                <a:latin typeface="HG丸ｺﾞｼｯｸM-PRO" panose="020F0600000000000000" pitchFamily="50" charset="-128"/>
                <a:ea typeface="HG丸ｺﾞｼｯｸM-PRO" panose="020F0600000000000000" pitchFamily="50" charset="-128"/>
              </a:rPr>
              <a:t>へ</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p:txBody>
          <a:bodyPr/>
          <a:lstStyle/>
          <a:p>
            <a:endParaRPr kumimoji="1" lang="ja-JP" altLang="en-US"/>
          </a:p>
        </p:txBody>
      </p:sp>
      <p:grpSp>
        <p:nvGrpSpPr>
          <p:cNvPr id="4" name="グループ化 3"/>
          <p:cNvGrpSpPr/>
          <p:nvPr/>
        </p:nvGrpSpPr>
        <p:grpSpPr>
          <a:xfrm>
            <a:off x="-110643" y="139598"/>
            <a:ext cx="9369707" cy="704852"/>
            <a:chOff x="-110643" y="139598"/>
            <a:chExt cx="9369707" cy="704852"/>
          </a:xfrm>
        </p:grpSpPr>
        <p:pic>
          <p:nvPicPr>
            <p:cNvPr id="102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729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きょ</a:t>
            </a:r>
            <a:r>
              <a:rPr lang="ja-JP" altLang="en-US" sz="3600" dirty="0">
                <a:latin typeface="HG丸ｺﾞｼｯｸM-PRO" panose="020F0600000000000000" pitchFamily="50" charset="-128"/>
                <a:ea typeface="HG丸ｺﾞｼｯｸM-PRO" panose="020F0600000000000000" pitchFamily="50" charset="-128"/>
              </a:rPr>
              <a:t>う</a:t>
            </a:r>
            <a:r>
              <a:rPr kumimoji="1" lang="ja-JP" altLang="en-US" sz="3600" dirty="0" smtClean="0">
                <a:latin typeface="HG丸ｺﾞｼｯｸM-PRO" panose="020F0600000000000000" pitchFamily="50" charset="-128"/>
                <a:ea typeface="HG丸ｺﾞｼｯｸM-PRO" panose="020F0600000000000000" pitchFamily="50" charset="-128"/>
              </a:rPr>
              <a:t>のおはなし</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きょ</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は（○○ちゃん）の（お父さん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お母さん）のことについてい</a:t>
            </a:r>
            <a:r>
              <a:rPr lang="ja-JP" altLang="en-US" dirty="0">
                <a:latin typeface="HG丸ｺﾞｼｯｸM-PRO" panose="020F0600000000000000" pitchFamily="50" charset="-128"/>
                <a:ea typeface="HG丸ｺﾞｼｯｸM-PRO" panose="020F0600000000000000" pitchFamily="50" charset="-128"/>
              </a:rPr>
              <a:t>っしょ</a:t>
            </a:r>
            <a:r>
              <a:rPr lang="ja-JP" altLang="en-US" dirty="0" smtClean="0">
                <a:latin typeface="HG丸ｺﾞｼｯｸM-PRO" panose="020F0600000000000000" pitchFamily="50" charset="-128"/>
                <a:ea typeface="HG丸ｺﾞｼｯｸM-PRO" panose="020F0600000000000000" pitchFamily="50" charset="-128"/>
              </a:rPr>
              <a:t>におはなしをしていきたいとおもいます。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はじめてきくおはなしや、ちょっとむずかしいおはなしもあるかもしれません。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しんぱいだなあとおもうことや、こわいなあとおもうことがあったら、いつでもおしえてね。</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4941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3028" y="500061"/>
            <a:ext cx="8437944" cy="1325563"/>
          </a:xfrm>
        </p:spPr>
        <p:txBody>
          <a:bodyPr>
            <a:normAutofit/>
          </a:bodyPr>
          <a:lstStyle/>
          <a:p>
            <a:r>
              <a:rPr lang="ja-JP" altLang="en-US" sz="3600" dirty="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お父さん</a:t>
            </a:r>
            <a:r>
              <a:rPr lang="en-US" altLang="ja-JP" sz="3600" dirty="0" smtClean="0">
                <a:latin typeface="HG丸ｺﾞｼｯｸM-PRO" panose="020F0600000000000000" pitchFamily="50" charset="-128"/>
                <a:ea typeface="HG丸ｺﾞｼｯｸM-PRO" panose="020F0600000000000000" pitchFamily="50" charset="-128"/>
              </a:rPr>
              <a:t>/</a:t>
            </a:r>
            <a:r>
              <a:rPr lang="ja-JP" altLang="en-US" sz="3600" dirty="0" smtClean="0">
                <a:latin typeface="HG丸ｺﾞｼｯｸM-PRO" panose="020F0600000000000000" pitchFamily="50" charset="-128"/>
                <a:ea typeface="HG丸ｺﾞｼｯｸM-PRO" panose="020F0600000000000000" pitchFamily="50" charset="-128"/>
              </a:rPr>
              <a:t>お母さん）のびょう</a:t>
            </a:r>
            <a:r>
              <a:rPr lang="ja-JP" altLang="en-US" sz="3600" dirty="0">
                <a:latin typeface="HG丸ｺﾞｼｯｸM-PRO" panose="020F0600000000000000" pitchFamily="50" charset="-128"/>
                <a:ea typeface="HG丸ｺﾞｼｯｸM-PRO" panose="020F0600000000000000" pitchFamily="50" charset="-128"/>
              </a:rPr>
              <a:t>き</a:t>
            </a:r>
            <a:r>
              <a:rPr lang="ja-JP" altLang="en-US" sz="3600" dirty="0" smtClean="0">
                <a:latin typeface="HG丸ｺﾞｼｯｸM-PRO" panose="020F0600000000000000" pitchFamily="50" charset="-128"/>
                <a:ea typeface="HG丸ｺﾞｼｯｸM-PRO" panose="020F0600000000000000" pitchFamily="50" charset="-128"/>
              </a:rPr>
              <a:t>は？</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お母さん）のびょうきは</a:t>
            </a: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（えむ</a:t>
            </a:r>
            <a:r>
              <a:rPr lang="ja-JP" altLang="en-US" dirty="0" err="1" smtClean="0">
                <a:latin typeface="HG丸ｺﾞｼｯｸM-PRO" panose="020F0600000000000000" pitchFamily="50" charset="-128"/>
                <a:ea typeface="HG丸ｺﾞｼｯｸM-PRO" panose="020F0600000000000000" pitchFamily="50" charset="-128"/>
              </a:rPr>
              <a:t>い</a:t>
            </a:r>
            <a:r>
              <a:rPr lang="ja-JP" altLang="en-US" dirty="0" smtClean="0">
                <a:latin typeface="HG丸ｺﾞｼｯｸM-PRO" panose="020F0600000000000000" pitchFamily="50" charset="-128"/>
                <a:ea typeface="HG丸ｺﾞｼｯｸM-PRO" panose="020F0600000000000000" pitchFamily="50" charset="-128"/>
              </a:rPr>
              <a:t>ー</a:t>
            </a:r>
            <a:r>
              <a:rPr lang="ja-JP" altLang="en-US" dirty="0" err="1" smtClean="0">
                <a:latin typeface="HG丸ｺﾞｼｯｸM-PRO" panose="020F0600000000000000" pitchFamily="50" charset="-128"/>
                <a:ea typeface="HG丸ｺﾞｼｯｸM-PRO" panose="020F0600000000000000" pitchFamily="50" charset="-128"/>
              </a:rPr>
              <a:t>え</a:t>
            </a:r>
            <a:r>
              <a:rPr lang="ja-JP" altLang="en-US" dirty="0" smtClean="0">
                <a:latin typeface="HG丸ｺﾞｼｯｸM-PRO" panose="020F0600000000000000" pitchFamily="50" charset="-128"/>
                <a:ea typeface="HG丸ｺﾞｼｯｸM-PRO" panose="020F0600000000000000" pitchFamily="50" charset="-128"/>
              </a:rPr>
              <a:t>ぬわん）っていうなま</a:t>
            </a:r>
            <a:r>
              <a:rPr lang="ja-JP" altLang="en-US" dirty="0">
                <a:latin typeface="HG丸ｺﾞｼｯｸM-PRO" panose="020F0600000000000000" pitchFamily="50" charset="-128"/>
                <a:ea typeface="HG丸ｺﾞｼｯｸM-PRO" panose="020F0600000000000000" pitchFamily="50" charset="-128"/>
              </a:rPr>
              <a:t>え</a:t>
            </a:r>
            <a:r>
              <a:rPr lang="ja-JP" altLang="en-US" dirty="0" smtClean="0">
                <a:latin typeface="HG丸ｺﾞｼｯｸM-PRO" panose="020F0600000000000000" pitchFamily="50" charset="-128"/>
                <a:ea typeface="HG丸ｺﾞｼｯｸM-PRO" panose="020F0600000000000000" pitchFamily="50" charset="-128"/>
              </a:rPr>
              <a:t>なんだ。</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はからだのいろいろなとこ</a:t>
            </a:r>
            <a:r>
              <a:rPr lang="ja-JP" altLang="en-US" dirty="0">
                <a:latin typeface="HG丸ｺﾞｼｯｸM-PRO" panose="020F0600000000000000" pitchFamily="50" charset="-128"/>
                <a:ea typeface="HG丸ｺﾞｼｯｸM-PRO" panose="020F0600000000000000" pitchFamily="50" charset="-128"/>
              </a:rPr>
              <a:t>ろ</a:t>
            </a:r>
            <a:r>
              <a:rPr lang="ja-JP" altLang="en-US" dirty="0" smtClean="0">
                <a:latin typeface="HG丸ｺﾞｼｯｸM-PRO" panose="020F0600000000000000" pitchFamily="50" charset="-128"/>
                <a:ea typeface="HG丸ｺﾞｼｯｸM-PRO" panose="020F0600000000000000" pitchFamily="50" charset="-128"/>
              </a:rPr>
              <a:t>にこぶができるびょうきなんだ。</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こぶがたくさんできると困るから、できたこぶをはやく見つけるために（お父さん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お母さん）はびょうい</a:t>
            </a:r>
            <a:r>
              <a:rPr lang="ja-JP" altLang="en-US" dirty="0">
                <a:latin typeface="HG丸ｺﾞｼｯｸM-PRO" panose="020F0600000000000000" pitchFamily="50" charset="-128"/>
                <a:ea typeface="HG丸ｺﾞｼｯｸM-PRO" panose="020F0600000000000000" pitchFamily="50" charset="-128"/>
              </a:rPr>
              <a:t>ん</a:t>
            </a:r>
            <a:r>
              <a:rPr lang="ja-JP" altLang="en-US" dirty="0" smtClean="0">
                <a:latin typeface="HG丸ｺﾞｼｯｸM-PRO" panose="020F0600000000000000" pitchFamily="50" charset="-128"/>
                <a:ea typeface="HG丸ｺﾞｼｯｸM-PRO" panose="020F0600000000000000" pitchFamily="50" charset="-128"/>
              </a:rPr>
              <a:t>でけんさを</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けているんだよ。</a:t>
            </a:r>
            <a:endParaRPr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12281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どうしてこ</a:t>
            </a:r>
            <a:r>
              <a:rPr lang="ja-JP" altLang="en-US" sz="3600" dirty="0" smtClean="0">
                <a:latin typeface="HG丸ｺﾞｼｯｸM-PRO" panose="020F0600000000000000" pitchFamily="50" charset="-128"/>
                <a:ea typeface="HG丸ｺﾞｼｯｸM-PRO" panose="020F0600000000000000" pitchFamily="50" charset="-128"/>
              </a:rPr>
              <a:t>ぶができるのかな？</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a:latin typeface="HG丸ｺﾞｼｯｸM-PRO" panose="020F0600000000000000" pitchFamily="50" charset="-128"/>
                <a:ea typeface="HG丸ｺﾞｼｯｸM-PRO" panose="020F0600000000000000" pitchFamily="50" charset="-128"/>
              </a:rPr>
              <a:t>からだ</a:t>
            </a:r>
            <a:r>
              <a:rPr lang="ja-JP" altLang="en-US" dirty="0" smtClean="0">
                <a:latin typeface="HG丸ｺﾞｼｯｸM-PRO" panose="020F0600000000000000" pitchFamily="50" charset="-128"/>
                <a:ea typeface="HG丸ｺﾞｼｯｸM-PRO" panose="020F0600000000000000" pitchFamily="50" charset="-128"/>
              </a:rPr>
              <a:t>のせっけいずのな</a:t>
            </a:r>
            <a:r>
              <a:rPr lang="ja-JP" altLang="en-US" dirty="0">
                <a:latin typeface="HG丸ｺﾞｼｯｸM-PRO" panose="020F0600000000000000" pitchFamily="50" charset="-128"/>
                <a:ea typeface="HG丸ｺﾞｼｯｸM-PRO" panose="020F0600000000000000" pitchFamily="50" charset="-128"/>
              </a:rPr>
              <a:t>か</a:t>
            </a:r>
            <a:r>
              <a:rPr lang="ja-JP" altLang="en-US" dirty="0" smtClean="0">
                <a:latin typeface="HG丸ｺﾞｼｯｸM-PRO" panose="020F0600000000000000" pitchFamily="50" charset="-128"/>
                <a:ea typeface="HG丸ｺﾞｼｯｸM-PRO" panose="020F0600000000000000" pitchFamily="50" charset="-128"/>
              </a:rPr>
              <a:t>に</a:t>
            </a:r>
            <a:r>
              <a:rPr lang="en-US" altLang="ja-JP" dirty="0">
                <a:latin typeface="HG丸ｺﾞｼｯｸM-PRO" panose="020F0600000000000000" pitchFamily="50" charset="-128"/>
                <a:ea typeface="HG丸ｺﾞｼｯｸM-PRO" panose="020F0600000000000000" pitchFamily="50" charset="-128"/>
              </a:rPr>
              <a:t>MEN1</a:t>
            </a:r>
            <a:r>
              <a:rPr lang="ja-JP" altLang="en-US" dirty="0" err="1" smtClean="0">
                <a:latin typeface="HG丸ｺﾞｼｯｸM-PRO" panose="020F0600000000000000" pitchFamily="50" charset="-128"/>
                <a:ea typeface="HG丸ｺﾞｼｯｸM-PRO" panose="020F0600000000000000" pitchFamily="50" charset="-128"/>
              </a:rPr>
              <a:t>のげん</a:t>
            </a:r>
            <a:r>
              <a:rPr lang="ja-JP" altLang="en-US" dirty="0" smtClean="0">
                <a:latin typeface="HG丸ｺﾞｼｯｸM-PRO" panose="020F0600000000000000" pitchFamily="50" charset="-128"/>
                <a:ea typeface="HG丸ｺﾞｼｯｸM-PRO" panose="020F0600000000000000" pitchFamily="50" charset="-128"/>
              </a:rPr>
              <a:t>いんになるちがいいがあったからなんだ。</a:t>
            </a:r>
            <a:endParaRPr lang="ja-JP" altLang="en-US" dirty="0">
              <a:latin typeface="HG丸ｺﾞｼｯｸM-PRO" panose="020F0600000000000000" pitchFamily="50" charset="-128"/>
              <a:ea typeface="HG丸ｺﾞｼｯｸM-PRO" panose="020F0600000000000000" pitchFamily="50" charset="-128"/>
            </a:endParaRPr>
          </a:p>
          <a:p>
            <a:endParaRPr kumimoji="1" lang="ja-JP" altLang="en-US" dirty="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3314"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962" y="2741219"/>
            <a:ext cx="3281447" cy="296971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è«ç¼é¡ãæã£ãã¯ãã®ã¤ã©ã¹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6312" y="3817500"/>
            <a:ext cx="1659038" cy="2175788"/>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1156606" y="5526264"/>
            <a:ext cx="226215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からだのせっけいず</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13320" name="Picture 8" descr="https://2.bp.blogspot.com/-JyEgpfHBNNE/UZoVeq44JrI/AAAAAAAATi4/9Ai4NjmZV54/s800/fukidashi04.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941318" y="2831062"/>
            <a:ext cx="2157098" cy="1930279"/>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5309535" y="3183337"/>
            <a:ext cx="1467068" cy="1015663"/>
          </a:xfrm>
          <a:prstGeom prst="rect">
            <a:avLst/>
          </a:prstGeom>
          <a:noFill/>
        </p:spPr>
        <p:txBody>
          <a:bodyPr wrap="none" rtlCol="0">
            <a:spAutoFit/>
          </a:bodyPr>
          <a:lstStyle/>
          <a:p>
            <a:pPr algn="ctr"/>
            <a:r>
              <a:rPr kumimoji="1" lang="ja-JP" altLang="en-US" sz="2000" dirty="0" smtClean="0">
                <a:latin typeface="HG丸ｺﾞｼｯｸM-PRO" panose="020F0600000000000000" pitchFamily="50" charset="-128"/>
                <a:ea typeface="HG丸ｺﾞｼｯｸM-PRO" panose="020F0600000000000000" pitchFamily="50" charset="-128"/>
              </a:rPr>
              <a:t>ちょっと</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ちがってる</a:t>
            </a:r>
            <a:endParaRPr kumimoji="1" lang="en-US" altLang="ja-JP" sz="2000" dirty="0" smtClean="0">
              <a:latin typeface="HG丸ｺﾞｼｯｸM-PRO" panose="020F0600000000000000" pitchFamily="50" charset="-128"/>
              <a:ea typeface="HG丸ｺﾞｼｯｸM-PRO" panose="020F0600000000000000" pitchFamily="50" charset="-128"/>
            </a:endParaRPr>
          </a:p>
          <a:p>
            <a:pPr algn="ctr"/>
            <a:r>
              <a:rPr kumimoji="1" lang="ja-JP" altLang="en-US" sz="2000" dirty="0" smtClean="0">
                <a:latin typeface="HG丸ｺﾞｼｯｸM-PRO" panose="020F0600000000000000" pitchFamily="50" charset="-128"/>
                <a:ea typeface="HG丸ｺﾞｼｯｸM-PRO" panose="020F0600000000000000" pitchFamily="50" charset="-128"/>
              </a:rPr>
              <a:t>みたい！</a:t>
            </a:r>
            <a:endParaRPr kumimoji="1" lang="ja-JP" altLang="en-US" sz="2000" dirty="0">
              <a:latin typeface="HG丸ｺﾞｼｯｸM-PRO" panose="020F0600000000000000" pitchFamily="50" charset="-128"/>
              <a:ea typeface="HG丸ｺﾞｼｯｸM-PRO" panose="020F0600000000000000" pitchFamily="50" charset="-128"/>
            </a:endParaRPr>
          </a:p>
        </p:txBody>
      </p:sp>
      <p:pic>
        <p:nvPicPr>
          <p:cNvPr id="13322" name="Picture 10" descr="https://2.bp.blogspot.com/-iLvMf6s3b6M/V0QnoQqvVzI/AAAAAAAA69w/AdU5l6HIy3MX5CTXrfbMNNLbuksyyoC3QCLcB/s800/small_star7_yellow.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2480250" y="3834658"/>
            <a:ext cx="348722" cy="333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62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からだのせっけいずって？</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みんなお父さんとお母さんからは</a:t>
            </a:r>
            <a:r>
              <a:rPr lang="ja-JP" altLang="en-US" dirty="0" err="1" smtClean="0">
                <a:latin typeface="HG丸ｺﾞｼｯｸM-PRO" panose="020F0600000000000000" pitchFamily="50" charset="-128"/>
                <a:ea typeface="HG丸ｺﾞｼｯｸM-PRO" panose="020F0600000000000000" pitchFamily="50" charset="-128"/>
              </a:rPr>
              <a:t>んぶん</a:t>
            </a:r>
            <a:r>
              <a:rPr lang="ja-JP" altLang="en-US" dirty="0" smtClean="0">
                <a:latin typeface="HG丸ｺﾞｼｯｸM-PRO" panose="020F0600000000000000" pitchFamily="50" charset="-128"/>
                <a:ea typeface="HG丸ｺﾞｼｯｸM-PRO" panose="020F0600000000000000" pitchFamily="50" charset="-128"/>
              </a:rPr>
              <a:t>こずつからだのせっけいずをもらっているんだ。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6" descr="本棚のイラスト"/>
          <p:cNvPicPr>
            <a:picLocks noChangeAspect="1" noChangeArrowheads="1"/>
          </p:cNvPicPr>
          <p:nvPr/>
        </p:nvPicPr>
        <p:blipFill>
          <a:blip r:embed="rId3" cstate="print"/>
          <a:srcRect/>
          <a:stretch>
            <a:fillRect/>
          </a:stretch>
        </p:blipFill>
        <p:spPr bwMode="auto">
          <a:xfrm>
            <a:off x="1210587" y="2746136"/>
            <a:ext cx="1296144" cy="1153466"/>
          </a:xfrm>
          <a:prstGeom prst="rect">
            <a:avLst/>
          </a:prstGeom>
          <a:noFill/>
        </p:spPr>
      </p:pic>
      <p:pic>
        <p:nvPicPr>
          <p:cNvPr id="11" name="Picture 6" descr="本棚のイラスト"/>
          <p:cNvPicPr>
            <a:picLocks noChangeAspect="1" noChangeArrowheads="1"/>
          </p:cNvPicPr>
          <p:nvPr/>
        </p:nvPicPr>
        <p:blipFill>
          <a:blip r:embed="rId3" cstate="print"/>
          <a:srcRect/>
          <a:stretch>
            <a:fillRect/>
          </a:stretch>
        </p:blipFill>
        <p:spPr bwMode="auto">
          <a:xfrm>
            <a:off x="6012758" y="2746136"/>
            <a:ext cx="1296144" cy="1153466"/>
          </a:xfrm>
          <a:prstGeom prst="rect">
            <a:avLst/>
          </a:prstGeom>
          <a:noFill/>
        </p:spPr>
      </p:pic>
      <p:pic>
        <p:nvPicPr>
          <p:cNvPr id="12" name="Picture 10" descr="男性会社員の顔のアイコン7"/>
          <p:cNvPicPr>
            <a:picLocks noChangeAspect="1" noChangeArrowheads="1"/>
          </p:cNvPicPr>
          <p:nvPr/>
        </p:nvPicPr>
        <p:blipFill>
          <a:blip r:embed="rId4" cstate="print"/>
          <a:srcRect/>
          <a:stretch>
            <a:fillRect/>
          </a:stretch>
        </p:blipFill>
        <p:spPr bwMode="auto">
          <a:xfrm>
            <a:off x="2362715" y="2818144"/>
            <a:ext cx="900000" cy="900000"/>
          </a:xfrm>
          <a:prstGeom prst="rect">
            <a:avLst/>
          </a:prstGeom>
          <a:noFill/>
        </p:spPr>
      </p:pic>
      <p:pic>
        <p:nvPicPr>
          <p:cNvPr id="13" name="Picture 12" descr="女性の顔アイコン 6"/>
          <p:cNvPicPr>
            <a:picLocks noChangeAspect="1" noChangeArrowheads="1"/>
          </p:cNvPicPr>
          <p:nvPr/>
        </p:nvPicPr>
        <p:blipFill>
          <a:blip r:embed="rId5" cstate="print"/>
          <a:srcRect/>
          <a:stretch>
            <a:fillRect/>
          </a:stretch>
        </p:blipFill>
        <p:spPr bwMode="auto">
          <a:xfrm>
            <a:off x="7164886" y="2890152"/>
            <a:ext cx="900000" cy="900000"/>
          </a:xfrm>
          <a:prstGeom prst="rect">
            <a:avLst/>
          </a:prstGeom>
          <a:noFill/>
        </p:spPr>
      </p:pic>
      <p:pic>
        <p:nvPicPr>
          <p:cNvPr id="14" name="Picture 6" descr="本棚のイラスト"/>
          <p:cNvPicPr>
            <a:picLocks noChangeAspect="1" noChangeArrowheads="1"/>
          </p:cNvPicPr>
          <p:nvPr/>
        </p:nvPicPr>
        <p:blipFill>
          <a:blip r:embed="rId3" cstate="print"/>
          <a:srcRect/>
          <a:stretch>
            <a:fillRect/>
          </a:stretch>
        </p:blipFill>
        <p:spPr bwMode="auto">
          <a:xfrm>
            <a:off x="4062113" y="4684570"/>
            <a:ext cx="1296144" cy="1153466"/>
          </a:xfrm>
          <a:prstGeom prst="rect">
            <a:avLst/>
          </a:prstGeom>
          <a:noFill/>
        </p:spPr>
      </p:pic>
      <p:pic>
        <p:nvPicPr>
          <p:cNvPr id="12290" name="Picture 2" descr="ä¸­æ§çãªäººã®ã¤ã©ã¹ã"/>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15273" y="4768753"/>
            <a:ext cx="783920" cy="1001815"/>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ç¢å°ã®ã¤ã©ã¹ãããããã«ã¼ãã"/>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3523615">
            <a:off x="1275909" y="4012177"/>
            <a:ext cx="1905000" cy="146685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ç¢å°ã®ã¤ã©ã¹ãããããã«ã¼ãã"/>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8076385" flipH="1">
            <a:off x="5458402" y="4162563"/>
            <a:ext cx="1905000" cy="1466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354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どんな</a:t>
            </a:r>
            <a:r>
              <a:rPr kumimoji="1" lang="ja-JP" altLang="en-US" sz="3600" dirty="0" err="1" smtClean="0">
                <a:latin typeface="HG丸ｺﾞｼｯｸM-PRO" panose="020F0600000000000000" pitchFamily="50" charset="-128"/>
                <a:ea typeface="HG丸ｺﾞｼｯｸM-PRO" panose="020F0600000000000000" pitchFamily="50" charset="-128"/>
              </a:rPr>
              <a:t>せっけ</a:t>
            </a:r>
            <a:r>
              <a:rPr kumimoji="1" lang="ja-JP" altLang="en-US" sz="3600" dirty="0" smtClean="0">
                <a:latin typeface="HG丸ｺﾞｼｯｸM-PRO" panose="020F0600000000000000" pitchFamily="50" charset="-128"/>
                <a:ea typeface="HG丸ｺﾞｼｯｸM-PRO" panose="020F0600000000000000" pitchFamily="50" charset="-128"/>
              </a:rPr>
              <a:t>いず</a:t>
            </a:r>
            <a:r>
              <a:rPr lang="ja-JP" altLang="en-US" sz="3600" dirty="0" smtClean="0">
                <a:latin typeface="HG丸ｺﾞｼｯｸM-PRO" panose="020F0600000000000000" pitchFamily="50" charset="-128"/>
                <a:ea typeface="HG丸ｺﾞｼｯｸM-PRO" panose="020F0600000000000000" pitchFamily="50" charset="-128"/>
              </a:rPr>
              <a:t>があるのかな</a:t>
            </a:r>
            <a:r>
              <a:rPr kumimoji="1" lang="ja-JP" altLang="en-US" sz="3600" dirty="0" smtClean="0">
                <a:latin typeface="HG丸ｺﾞｼｯｸM-PRO" panose="020F0600000000000000" pitchFamily="50" charset="-128"/>
                <a:ea typeface="HG丸ｺﾞｼｯｸM-PRO" panose="020F0600000000000000" pitchFamily="50" charset="-128"/>
              </a:rPr>
              <a:t>？</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お父さんとお母さんに</a:t>
            </a:r>
            <a:r>
              <a:rPr kumimoji="1" lang="ja-JP" altLang="en-US" dirty="0" err="1" smtClean="0">
                <a:latin typeface="HG丸ｺﾞｼｯｸM-PRO" panose="020F0600000000000000" pitchFamily="50" charset="-128"/>
                <a:ea typeface="HG丸ｺﾞｼｯｸM-PRO" panose="020F0600000000000000" pitchFamily="50" charset="-128"/>
              </a:rPr>
              <a:t>にて</a:t>
            </a:r>
            <a:r>
              <a:rPr kumimoji="1" lang="ja-JP" altLang="en-US" dirty="0" smtClean="0">
                <a:latin typeface="HG丸ｺﾞｼｯｸM-PRO" panose="020F0600000000000000" pitchFamily="50" charset="-128"/>
                <a:ea typeface="HG丸ｺﾞｼｯｸM-PRO" panose="020F0600000000000000" pitchFamily="50" charset="-128"/>
              </a:rPr>
              <a:t>いるところ</a:t>
            </a:r>
            <a:r>
              <a:rPr lang="ja-JP" altLang="en-US" dirty="0" smtClean="0">
                <a:latin typeface="HG丸ｺﾞｼｯｸM-PRO" panose="020F0600000000000000" pitchFamily="50" charset="-128"/>
                <a:ea typeface="HG丸ｺﾞｼｯｸM-PRO" panose="020F0600000000000000" pitchFamily="50" charset="-128"/>
              </a:rPr>
              <a:t>をかんがえていみよ</a:t>
            </a:r>
            <a:r>
              <a:rPr lang="ja-JP" altLang="en-US" dirty="0">
                <a:latin typeface="HG丸ｺﾞｼｯｸM-PRO" panose="020F0600000000000000" pitchFamily="50" charset="-128"/>
                <a:ea typeface="HG丸ｺﾞｼｯｸM-PRO" panose="020F0600000000000000" pitchFamily="50" charset="-128"/>
              </a:rPr>
              <a:t>う</a:t>
            </a:r>
            <a:r>
              <a:rPr lang="ja-JP" altLang="en-US" dirty="0" smtClean="0">
                <a:latin typeface="HG丸ｺﾞｼｯｸM-PRO" panose="020F0600000000000000" pitchFamily="50" charset="-128"/>
                <a:ea typeface="HG丸ｺﾞｼｯｸM-PRO" panose="020F0600000000000000" pitchFamily="50" charset="-128"/>
              </a:rPr>
              <a:t>！</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角丸四角形 9"/>
          <p:cNvSpPr/>
          <p:nvPr/>
        </p:nvSpPr>
        <p:spPr>
          <a:xfrm>
            <a:off x="628650" y="2743201"/>
            <a:ext cx="3767851" cy="3197241"/>
          </a:xfrm>
          <a:prstGeom prst="roundRect">
            <a:avLst>
              <a:gd name="adj" fmla="val 7381"/>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角丸四角形 10"/>
          <p:cNvSpPr/>
          <p:nvPr/>
        </p:nvSpPr>
        <p:spPr>
          <a:xfrm>
            <a:off x="4762741" y="2743201"/>
            <a:ext cx="3767851" cy="3197241"/>
          </a:xfrm>
          <a:prstGeom prst="roundRect">
            <a:avLst>
              <a:gd name="adj" fmla="val 7381"/>
            </a:avLst>
          </a:prstGeom>
          <a:noFill/>
          <a:ln w="38100">
            <a:solidFill>
              <a:srgbClr val="FFC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87079" y="2846313"/>
            <a:ext cx="3262432" cy="400110"/>
          </a:xfrm>
          <a:prstGeom prst="rect">
            <a:avLst/>
          </a:prstGeom>
          <a:noFill/>
        </p:spPr>
        <p:txBody>
          <a:bodyPr wrap="none" rtlCol="0">
            <a:spAutoFit/>
          </a:bodyPr>
          <a:lstStyle/>
          <a:p>
            <a:r>
              <a:rPr kumimoji="1" lang="ja-JP" altLang="en-US" sz="2000" dirty="0" smtClean="0">
                <a:latin typeface="HG丸ｺﾞｼｯｸM-PRO" panose="020F0600000000000000" pitchFamily="50" charset="-128"/>
                <a:ea typeface="HG丸ｺﾞｼｯｸM-PRO" panose="020F0600000000000000" pitchFamily="50" charset="-128"/>
              </a:rPr>
              <a:t>お父さんに似ているところ</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5025292" y="2846313"/>
            <a:ext cx="3262432" cy="400110"/>
          </a:xfrm>
          <a:prstGeom prst="rect">
            <a:avLst/>
          </a:prstGeom>
          <a:noFill/>
        </p:spPr>
        <p:txBody>
          <a:bodyPr wrap="none" rtlCol="0">
            <a:spAutoFit/>
          </a:bodyPr>
          <a:lstStyle/>
          <a:p>
            <a:r>
              <a:rPr lang="ja-JP" altLang="en-US" sz="2000" dirty="0" smtClean="0">
                <a:latin typeface="HG丸ｺﾞｼｯｸM-PRO" panose="020F0600000000000000" pitchFamily="50" charset="-128"/>
                <a:ea typeface="HG丸ｺﾞｼｯｸM-PRO" panose="020F0600000000000000" pitchFamily="50" charset="-128"/>
              </a:rPr>
              <a:t>お</a:t>
            </a:r>
            <a:r>
              <a:rPr lang="ja-JP" altLang="en-US" sz="2000" dirty="0">
                <a:latin typeface="HG丸ｺﾞｼｯｸM-PRO" panose="020F0600000000000000" pitchFamily="50" charset="-128"/>
                <a:ea typeface="HG丸ｺﾞｼｯｸM-PRO" panose="020F0600000000000000" pitchFamily="50" charset="-128"/>
              </a:rPr>
              <a:t>母</a:t>
            </a:r>
            <a:r>
              <a:rPr lang="ja-JP" altLang="en-US" sz="2000" dirty="0" smtClean="0">
                <a:latin typeface="HG丸ｺﾞｼｯｸM-PRO" panose="020F0600000000000000" pitchFamily="50" charset="-128"/>
                <a:ea typeface="HG丸ｺﾞｼｯｸM-PRO" panose="020F0600000000000000" pitchFamily="50" charset="-128"/>
              </a:rPr>
              <a:t>さん</a:t>
            </a:r>
            <a:r>
              <a:rPr kumimoji="1" lang="ja-JP" altLang="en-US" sz="2000" dirty="0" smtClean="0">
                <a:latin typeface="HG丸ｺﾞｼｯｸM-PRO" panose="020F0600000000000000" pitchFamily="50" charset="-128"/>
                <a:ea typeface="HG丸ｺﾞｼｯｸM-PRO" panose="020F0600000000000000" pitchFamily="50" charset="-128"/>
              </a:rPr>
              <a:t>に似ているところ</a:t>
            </a:r>
            <a:endParaRPr kumimoji="1" lang="ja-JP" altLang="en-US" sz="20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869709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3600" dirty="0">
                <a:latin typeface="HG丸ｺﾞｼｯｸM-PRO" panose="020F0600000000000000" pitchFamily="50" charset="-128"/>
                <a:ea typeface="HG丸ｺﾞｼｯｸM-PRO" panose="020F0600000000000000" pitchFamily="50" charset="-128"/>
              </a:rPr>
              <a:t>MEN1</a:t>
            </a:r>
            <a:r>
              <a:rPr kumimoji="1" lang="ja-JP" altLang="en-US" sz="3600" dirty="0" smtClean="0">
                <a:latin typeface="HG丸ｺﾞｼｯｸM-PRO" panose="020F0600000000000000" pitchFamily="50" charset="-128"/>
                <a:ea typeface="HG丸ｺﾞｼｯｸM-PRO" panose="020F0600000000000000" pitchFamily="50" charset="-128"/>
              </a:rPr>
              <a:t>の</a:t>
            </a:r>
            <a:r>
              <a:rPr lang="ja-JP" altLang="en-US" sz="3600" dirty="0" smtClean="0">
                <a:latin typeface="HG丸ｺﾞｼｯｸM-PRO" panose="020F0600000000000000" pitchFamily="50" charset="-128"/>
                <a:ea typeface="HG丸ｺﾞｼｯｸM-PRO" panose="020F0600000000000000" pitchFamily="50" charset="-128"/>
              </a:rPr>
              <a:t>せっけいずはどうか</a:t>
            </a:r>
            <a:r>
              <a:rPr lang="ja-JP" altLang="en-US" sz="3600" dirty="0" err="1" smtClean="0">
                <a:latin typeface="HG丸ｺﾞｼｯｸM-PRO" panose="020F0600000000000000" pitchFamily="50" charset="-128"/>
                <a:ea typeface="HG丸ｺﾞｼｯｸM-PRO" panose="020F0600000000000000" pitchFamily="50" charset="-128"/>
              </a:rPr>
              <a:t>な</a:t>
            </a:r>
            <a:r>
              <a:rPr lang="ja-JP" altLang="en-US" sz="3600" dirty="0" smtClean="0">
                <a:latin typeface="HG丸ｺﾞｼｯｸM-PRO" panose="020F0600000000000000" pitchFamily="50" charset="-128"/>
                <a:ea typeface="HG丸ｺﾞｼｯｸM-PRO" panose="020F0600000000000000" pitchFamily="50" charset="-128"/>
              </a:rPr>
              <a:t>？</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latin typeface="HG丸ｺﾞｼｯｸM-PRO" panose="020F0600000000000000" pitchFamily="50" charset="-128"/>
                <a:ea typeface="HG丸ｺﾞｼｯｸM-PRO" panose="020F0600000000000000" pitchFamily="50" charset="-128"/>
              </a:rPr>
              <a:t>（○○ちゃん）は（お父さん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お母さん）から</a:t>
            </a: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のせっけい</a:t>
            </a:r>
            <a:r>
              <a:rPr lang="ja-JP" altLang="en-US" dirty="0">
                <a:latin typeface="HG丸ｺﾞｼｯｸM-PRO" panose="020F0600000000000000" pitchFamily="50" charset="-128"/>
                <a:ea typeface="HG丸ｺﾞｼｯｸM-PRO" panose="020F0600000000000000" pitchFamily="50" charset="-128"/>
              </a:rPr>
              <a:t>ず</a:t>
            </a:r>
            <a:r>
              <a:rPr lang="ja-JP" altLang="en-US" dirty="0" smtClean="0">
                <a:latin typeface="HG丸ｺﾞｼｯｸM-PRO" panose="020F0600000000000000" pitchFamily="50" charset="-128"/>
                <a:ea typeface="HG丸ｺﾞｼｯｸM-PRO" panose="020F0600000000000000" pitchFamily="50" charset="-128"/>
              </a:rPr>
              <a:t>のちがいをもらっているかもしれないし、もらっていないかもしれ</a:t>
            </a:r>
            <a:r>
              <a:rPr lang="ja-JP" altLang="en-US" dirty="0">
                <a:latin typeface="HG丸ｺﾞｼｯｸM-PRO" panose="020F0600000000000000" pitchFamily="50" charset="-128"/>
                <a:ea typeface="HG丸ｺﾞｼｯｸM-PRO" panose="020F0600000000000000" pitchFamily="50" charset="-128"/>
              </a:rPr>
              <a:t>ない</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242" name="Picture 2" descr="å¥³ã®å­ã®è¡¨æã®ã¤ã©ã¹ããçåã"/>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1644" y="3931386"/>
            <a:ext cx="1755426" cy="1874121"/>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2517591" y="4295089"/>
            <a:ext cx="4108817" cy="646331"/>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もらっているか、もらっていないかも</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err="1" smtClean="0">
                <a:latin typeface="HG丸ｺﾞｼｯｸM-PRO" panose="020F0600000000000000" pitchFamily="50" charset="-128"/>
                <a:ea typeface="HG丸ｺﾞｼｯｸM-PRO" panose="020F0600000000000000" pitchFamily="50" charset="-128"/>
              </a:rPr>
              <a:t>はんぶん</a:t>
            </a:r>
            <a:r>
              <a:rPr lang="ja-JP" altLang="en-US" dirty="0" smtClean="0">
                <a:latin typeface="HG丸ｺﾞｼｯｸM-PRO" panose="020F0600000000000000" pitchFamily="50" charset="-128"/>
                <a:ea typeface="HG丸ｺﾞｼｯｸM-PRO" panose="020F0600000000000000" pitchFamily="50" charset="-128"/>
              </a:rPr>
              <a:t>こずつってことだね。</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2494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どうやったらわかるの？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○○ちゃんが</a:t>
            </a:r>
            <a:r>
              <a:rPr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kumimoji="1" lang="ja-JP" altLang="en-US" dirty="0" smtClean="0">
                <a:latin typeface="HG丸ｺﾞｼｯｸM-PRO" panose="020F0600000000000000" pitchFamily="50" charset="-128"/>
                <a:ea typeface="HG丸ｺﾞｼｯｸM-PRO" panose="020F0600000000000000" pitchFamily="50" charset="-128"/>
              </a:rPr>
              <a:t>と同じ</a:t>
            </a:r>
            <a:r>
              <a:rPr kumimoji="1" lang="ja-JP" altLang="en-US" dirty="0" err="1" smtClean="0">
                <a:latin typeface="HG丸ｺﾞｼｯｸM-PRO" panose="020F0600000000000000" pitchFamily="50" charset="-128"/>
                <a:ea typeface="HG丸ｺﾞｼｯｸM-PRO" panose="020F0600000000000000" pitchFamily="50" charset="-128"/>
              </a:rPr>
              <a:t>せっけ</a:t>
            </a:r>
            <a:r>
              <a:rPr kumimoji="1" lang="ja-JP" altLang="en-US" dirty="0" smtClean="0">
                <a:latin typeface="HG丸ｺﾞｼｯｸM-PRO" panose="020F0600000000000000" pitchFamily="50" charset="-128"/>
                <a:ea typeface="HG丸ｺﾞｼｯｸM-PRO" panose="020F0600000000000000" pitchFamily="50" charset="-128"/>
              </a:rPr>
              <a:t>いずのちがいをもっているかは、けんさでわかるんだ。</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962" y="2741219"/>
            <a:ext cx="3281447" cy="296971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1156606" y="5526264"/>
            <a:ext cx="226215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からだのせっけいず</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1028" name="Picture 4" descr="è«ç¼é¡ãæã£ããå»èããã®ã¤ã©ã¹ã"/>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2330" y="3990595"/>
            <a:ext cx="1557338" cy="190500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12"/>
          <p:cNvSpPr txBox="1"/>
          <p:nvPr/>
        </p:nvSpPr>
        <p:spPr>
          <a:xfrm>
            <a:off x="4641273" y="3657600"/>
            <a:ext cx="3560590" cy="369332"/>
          </a:xfrm>
          <a:prstGeom prst="rect">
            <a:avLst/>
          </a:prstGeom>
          <a:noFill/>
        </p:spPr>
        <p:txBody>
          <a:bodyPr wrap="none" rtlCol="0">
            <a:spAutoFit/>
          </a:bodyPr>
          <a:lstStyle/>
          <a:p>
            <a:r>
              <a:rPr kumimoji="1" lang="ja-JP" altLang="en-US" dirty="0" err="1" smtClean="0"/>
              <a:t>せっけ</a:t>
            </a:r>
            <a:r>
              <a:rPr kumimoji="1" lang="ja-JP" altLang="en-US" dirty="0" smtClean="0"/>
              <a:t>いずのちがいをしらべるよ！</a:t>
            </a:r>
            <a:endParaRPr kumimoji="1" lang="ja-JP" altLang="en-US" dirty="0"/>
          </a:p>
        </p:txBody>
      </p:sp>
    </p:spTree>
    <p:extLst>
      <p:ext uri="{BB962C8B-B14F-4D97-AF65-F5344CB8AC3E}">
        <p14:creationId xmlns:p14="http://schemas.microsoft.com/office/powerpoint/2010/main" val="94184538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2809</TotalTime>
  <Words>594</Words>
  <Application>Microsoft Office PowerPoint</Application>
  <PresentationFormat>画面に合わせる (4:3)</PresentationFormat>
  <Paragraphs>66</Paragraphs>
  <Slides>15</Slides>
  <Notes>0</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MEN1遺伝子検査のお話</vt:lpstr>
      <vt:lpstr>○○ちゃんへ</vt:lpstr>
      <vt:lpstr>きょうのおはなし</vt:lpstr>
      <vt:lpstr>（お父さん/お母さん）のびょうきは？</vt:lpstr>
      <vt:lpstr>どうしてこぶができるのかな？</vt:lpstr>
      <vt:lpstr>からだのせっけいずって？</vt:lpstr>
      <vt:lpstr>どんなせっけいずがあるのかな？</vt:lpstr>
      <vt:lpstr>MEN1のせっけいずはどうかな？</vt:lpstr>
      <vt:lpstr>どうやったらわかるの？</vt:lpstr>
      <vt:lpstr>せっけいずはどうやってしらべるの？</vt:lpstr>
      <vt:lpstr>けんさはぜったいやらなきゃだめ？</vt:lpstr>
      <vt:lpstr>こぶのけんさってどうやるの？</vt:lpstr>
      <vt:lpstr>ちがいってめずらしいの？</vt:lpstr>
      <vt:lpstr>しんぱいなことがあったら</vt:lpstr>
      <vt:lpstr>れんらくさき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遺伝のお話し</dc:title>
  <dc:creator>秋山奈々</dc:creator>
  <cp:lastModifiedBy>mobile_GC_03</cp:lastModifiedBy>
  <cp:revision>33</cp:revision>
  <dcterms:created xsi:type="dcterms:W3CDTF">2018-01-24T11:32:46Z</dcterms:created>
  <dcterms:modified xsi:type="dcterms:W3CDTF">2018-07-29T06:51:33Z</dcterms:modified>
</cp:coreProperties>
</file>